
<file path=[Content_Types].xml><?xml version="1.0" encoding="utf-8"?>
<Types xmlns="http://schemas.openxmlformats.org/package/2006/content-types">
  <Default Extension="emf" ContentType="image/x-emf"/>
  <Default Extension="mp4" ContentType="video/mp4"/>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8"/>
  </p:notesMasterIdLst>
  <p:sldIdLst>
    <p:sldId id="441" r:id="rId5"/>
    <p:sldId id="442" r:id="rId6"/>
    <p:sldId id="451"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BA803"/>
    <a:srgbClr val="FDD600"/>
    <a:srgbClr val="CC0000"/>
    <a:srgbClr val="16942A"/>
    <a:srgbClr val="24A316"/>
    <a:srgbClr val="FFFC00"/>
    <a:srgbClr val="00B05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21" autoAdjust="0"/>
    <p:restoredTop sz="94206" autoAdjust="0"/>
  </p:normalViewPr>
  <p:slideViewPr>
    <p:cSldViewPr snapToGrid="0" snapToObjects="1">
      <p:cViewPr varScale="1">
        <p:scale>
          <a:sx n="102" d="100"/>
          <a:sy n="102" d="100"/>
        </p:scale>
        <p:origin x="156" y="15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tableStyles" Target="tableStyles.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theme" Target="theme/theme1.xml"/><Relationship Id="rId5" Type="http://schemas.openxmlformats.org/officeDocument/2006/relationships/slide" Target="slides/slide1.xml"/><Relationship Id="rId10"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9C4E3F4-07A7-4D4F-A076-25A603D3A220}" type="datetimeFigureOut">
              <a:rPr lang="en-US" smtClean="0"/>
              <a:t>30/05/2022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62F221-BDC5-47C4-9623-5AC0BCB09AC3}" type="slidenum">
              <a:rPr lang="en-US" smtClean="0"/>
              <a:t>‹#›</a:t>
            </a:fld>
            <a:endParaRPr lang="en-US"/>
          </a:p>
        </p:txBody>
      </p:sp>
    </p:spTree>
    <p:extLst>
      <p:ext uri="{BB962C8B-B14F-4D97-AF65-F5344CB8AC3E}">
        <p14:creationId xmlns:p14="http://schemas.microsoft.com/office/powerpoint/2010/main" val="10594314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1" i="0" u="none" strike="noStrike" kern="1200" cap="none" normalizeH="0" baseline="0" dirty="0">
                <a:ln>
                  <a:noFill/>
                </a:ln>
                <a:solidFill>
                  <a:srgbClr val="58595B"/>
                </a:solidFill>
                <a:effectLst/>
                <a:latin typeface="+mn-lt"/>
                <a:ea typeface="Times New Roman" panose="02020603050405020304" pitchFamily="18" charset="0"/>
                <a:cs typeface="+mn-cs"/>
              </a:rPr>
              <a:t>Target audience for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pPr>
            <a:r>
              <a:rPr kumimoji="0" lang="en-GB" altLang="en-US" sz="1200" b="0" i="0" u="none" strike="noStrike" kern="1200" cap="none" normalizeH="0" baseline="0" dirty="0">
                <a:ln>
                  <a:noFill/>
                </a:ln>
                <a:solidFill>
                  <a:srgbClr val="58595B"/>
                </a:solidFill>
                <a:effectLst/>
                <a:latin typeface="+mn-lt"/>
                <a:ea typeface="Times New Roman" panose="02020603050405020304" pitchFamily="18" charset="0"/>
                <a:cs typeface="+mn-cs"/>
              </a:rPr>
              <a:t>List the position names or roles that are the target audience for this alert. Wherever possible, the target audience should be limited to those in positions or roles or locations for which the lesson learnt are relevant, or who are required to take action upon receiving this Alert.</a:t>
            </a:r>
            <a:endParaRPr kumimoji="0" lang="en-US" altLang="en-US"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SimSun" panose="02010600030101010101" pitchFamily="2" charset="-122"/>
                <a:cs typeface="Times New Roman" panose="02020603050405020304" pitchFamily="18" charset="0"/>
              </a:rPr>
              <a:t>Position or role name</a:t>
            </a:r>
            <a:endParaRPr kumimoji="0" lang="en-US" altLang="zh-CN" sz="1200" b="0" i="0" u="none" strike="noStrike" kern="1200" cap="none" normalizeH="0" baseline="0" dirty="0">
              <a:ln>
                <a:noFill/>
              </a:ln>
              <a:solidFill>
                <a:schemeClr val="tx1"/>
              </a:solidFill>
              <a:effectLst/>
              <a:latin typeface="+mn-lt"/>
              <a:ea typeface="+mn-ea"/>
              <a:cs typeface="+mn-cs"/>
            </a:endParaRPr>
          </a:p>
          <a:p>
            <a:pPr marL="0" marR="0" lvl="0" indent="0" algn="l" defTabSz="914400" rtl="0" eaLnBrk="0" fontAlgn="base" latinLnBrk="0" hangingPunct="0">
              <a:lnSpc>
                <a:spcPct val="100000"/>
              </a:lnSpc>
              <a:spcBef>
                <a:spcPct val="0"/>
              </a:spcBef>
              <a:spcAft>
                <a:spcPct val="0"/>
              </a:spcAft>
              <a:buClrTx/>
              <a:buSzTx/>
              <a:buFontTx/>
              <a:buChar char="•"/>
              <a:tabLst>
                <a:tab pos="107950" algn="l"/>
              </a:tabLst>
            </a:pPr>
            <a:r>
              <a:rPr kumimoji="0" lang="en-GB" altLang="zh-CN" sz="1200" b="0" i="0" u="none" strike="noStrike" kern="1200" cap="none" normalizeH="0" baseline="0" dirty="0">
                <a:ln>
                  <a:noFill/>
                </a:ln>
                <a:solidFill>
                  <a:srgbClr val="58595B"/>
                </a:solidFill>
                <a:effectLst/>
                <a:latin typeface="+mn-lt"/>
                <a:ea typeface="Times New Roman" panose="02020603050405020304" pitchFamily="18" charset="0"/>
                <a:cs typeface="+mn-cs"/>
              </a:rPr>
              <a:t>Position or role name </a:t>
            </a:r>
          </a:p>
          <a:p>
            <a:pPr>
              <a:spcBef>
                <a:spcPct val="50000"/>
              </a:spcBef>
            </a:pPr>
            <a:endParaRPr lang="en-US" dirty="0">
              <a:latin typeface="Arial" charset="0"/>
              <a:cs typeface="Arial" charset="0"/>
            </a:endParaRPr>
          </a:p>
          <a:p>
            <a:pPr>
              <a:spcBef>
                <a:spcPct val="50000"/>
              </a:spcBef>
            </a:pPr>
            <a:endParaRPr lang="en-US" dirty="0">
              <a:latin typeface="Arial" charset="0"/>
              <a:cs typeface="Arial" charset="0"/>
            </a:endParaRPr>
          </a:p>
          <a:p>
            <a:pPr>
              <a:spcBef>
                <a:spcPct val="50000"/>
              </a:spcBef>
            </a:pPr>
            <a:r>
              <a:rPr lang="en-US" sz="1200" b="1" kern="1200" dirty="0">
                <a:solidFill>
                  <a:srgbClr val="58595B"/>
                </a:solidFill>
                <a:latin typeface="+mn-lt"/>
                <a:ea typeface="Times New Roman" panose="02020603050405020304" pitchFamily="18" charset="0"/>
                <a:cs typeface="+mn-cs"/>
              </a:rPr>
              <a:t>Description of the incident: </a:t>
            </a:r>
            <a:endParaRPr lang="en-US" dirty="0">
              <a:latin typeface="Arial" charset="0"/>
              <a:cs typeface="Arial" charset="0"/>
            </a:endParaRPr>
          </a:p>
          <a:p>
            <a:pPr>
              <a:spcBef>
                <a:spcPct val="50000"/>
              </a:spcBef>
            </a:pPr>
            <a:r>
              <a:rPr lang="en-US" dirty="0">
                <a:latin typeface="Arial" charset="0"/>
                <a:cs typeface="Arial" charset="0"/>
              </a:rPr>
              <a:t>This should be free text writing and include the relevant facts explaining.</a:t>
            </a:r>
            <a:r>
              <a:rPr lang="en-US" baseline="0" dirty="0">
                <a:latin typeface="Arial" charset="0"/>
                <a:cs typeface="Arial" charset="0"/>
              </a:rPr>
              <a:t> </a:t>
            </a:r>
            <a:r>
              <a:rPr lang="en-US" dirty="0">
                <a:latin typeface="Arial" charset="0"/>
                <a:cs typeface="Arial" charset="0"/>
              </a:rPr>
              <a:t> what happened to all the relevant parties </a:t>
            </a:r>
            <a:r>
              <a:rPr lang="en-US" dirty="0">
                <a:solidFill>
                  <a:srgbClr val="0070C0"/>
                </a:solidFill>
                <a:latin typeface="Arial" charset="0"/>
                <a:cs typeface="Arial" charset="0"/>
              </a:rPr>
              <a:t>in a </a:t>
            </a:r>
            <a:r>
              <a:rPr lang="en-US" b="1" dirty="0">
                <a:solidFill>
                  <a:srgbClr val="0070C0"/>
                </a:solidFill>
                <a:latin typeface="Arial" charset="0"/>
                <a:cs typeface="Arial" charset="0"/>
              </a:rPr>
              <a:t>short sharp factual paragraph that describes the incident</a:t>
            </a:r>
            <a:r>
              <a:rPr lang="en-US" dirty="0">
                <a:solidFill>
                  <a:srgbClr val="0070C0"/>
                </a:solidFill>
                <a:latin typeface="Arial" charset="0"/>
                <a:cs typeface="Arial" charset="0"/>
              </a:rPr>
              <a:t>.</a:t>
            </a:r>
            <a:r>
              <a:rPr lang="en-US" baseline="0" dirty="0">
                <a:solidFill>
                  <a:srgbClr val="0070C0"/>
                </a:solidFill>
                <a:latin typeface="Arial" charset="0"/>
                <a:cs typeface="Arial" charset="0"/>
              </a:rPr>
              <a:t> </a:t>
            </a:r>
          </a:p>
          <a:p>
            <a:pPr>
              <a:spcBef>
                <a:spcPct val="50000"/>
              </a:spcBef>
            </a:pPr>
            <a:r>
              <a:rPr lang="en-US" b="0" dirty="0">
                <a:solidFill>
                  <a:srgbClr val="0070C0"/>
                </a:solidFill>
                <a:latin typeface="Arial" charset="0"/>
                <a:cs typeface="Arial" charset="0"/>
              </a:rPr>
              <a:t>W</a:t>
            </a:r>
            <a:r>
              <a:rPr lang="en-US" dirty="0"/>
              <a:t>ithout mentioning names of contractors or</a:t>
            </a:r>
            <a:r>
              <a:rPr lang="en-US" baseline="0" dirty="0"/>
              <a:t> individuals.  You should include, what happened, to who (by job title) and what injuries this resulted in.  Nothing more</a:t>
            </a:r>
            <a:endParaRPr lang="en-US" dirty="0">
              <a:solidFill>
                <a:srgbClr val="0070C0"/>
              </a:solidFill>
              <a:latin typeface="Arial" charset="0"/>
              <a:cs typeface="Arial" charset="0"/>
            </a:endParaRPr>
          </a:p>
          <a:p>
            <a:pPr>
              <a:spcBef>
                <a:spcPct val="50000"/>
              </a:spcBef>
            </a:pPr>
            <a:r>
              <a:rPr lang="en-US" dirty="0">
                <a:latin typeface="Arial" charset="0"/>
                <a:cs typeface="Arial" charset="0"/>
              </a:rPr>
              <a:t>The description should be in sufficient detail to allow a person who does not know anything about the incident to imagine it.  </a:t>
            </a:r>
          </a:p>
          <a:p>
            <a:pPr>
              <a:spcBef>
                <a:spcPct val="50000"/>
              </a:spcBef>
            </a:pPr>
            <a:r>
              <a:rPr lang="en-US" dirty="0">
                <a:latin typeface="Arial" charset="0"/>
                <a:cs typeface="Arial" charset="0"/>
              </a:rPr>
              <a:t>It should only be about what happened and </a:t>
            </a:r>
            <a:r>
              <a:rPr lang="en-US" u="sng" dirty="0">
                <a:latin typeface="Arial" charset="0"/>
                <a:cs typeface="Arial" charset="0"/>
              </a:rPr>
              <a:t>not</a:t>
            </a:r>
            <a:r>
              <a:rPr lang="en-US" dirty="0">
                <a:latin typeface="Arial" charset="0"/>
                <a:cs typeface="Arial" charset="0"/>
              </a:rPr>
              <a:t> why it happened.  </a:t>
            </a:r>
          </a:p>
          <a:p>
            <a:pPr>
              <a:spcBef>
                <a:spcPct val="50000"/>
              </a:spcBef>
            </a:pPr>
            <a:r>
              <a:rPr lang="en-US" dirty="0">
                <a:latin typeface="Arial" charset="0"/>
                <a:cs typeface="Arial" charset="0"/>
              </a:rPr>
              <a:t>DO</a:t>
            </a:r>
            <a:r>
              <a:rPr lang="en-US" baseline="0" dirty="0">
                <a:latin typeface="Arial" charset="0"/>
                <a:cs typeface="Arial" charset="0"/>
              </a:rPr>
              <a:t> NOT</a:t>
            </a:r>
            <a:r>
              <a:rPr lang="en-US" dirty="0">
                <a:latin typeface="Arial" charset="0"/>
                <a:cs typeface="Arial" charset="0"/>
              </a:rPr>
              <a:t> include investigation findings here, simply describe the incident as the investigation has shown it happened. </a:t>
            </a:r>
          </a:p>
          <a:p>
            <a:pPr>
              <a:spcBef>
                <a:spcPct val="50000"/>
              </a:spcBef>
            </a:pPr>
            <a:r>
              <a:rPr lang="en-US" dirty="0">
                <a:latin typeface="Arial" charset="0"/>
                <a:cs typeface="Arial" charset="0"/>
              </a:rPr>
              <a:t>DO NOT give us a sequence</a:t>
            </a:r>
            <a:r>
              <a:rPr lang="en-US" baseline="0" dirty="0">
                <a:latin typeface="Arial" charset="0"/>
                <a:cs typeface="Arial" charset="0"/>
              </a:rPr>
              <a:t> of events here.   </a:t>
            </a:r>
            <a:endParaRPr lang="en-US" dirty="0">
              <a:latin typeface="Arial" charset="0"/>
              <a:cs typeface="Arial" charset="0"/>
            </a:endParaRPr>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519812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eaLnBrk="0" fontAlgn="base" hangingPunct="0">
              <a:spcBef>
                <a:spcPct val="0"/>
              </a:spcBef>
              <a:spcAft>
                <a:spcPct val="0"/>
              </a:spcAft>
              <a:tabLst>
                <a:tab pos="107950" algn="l"/>
              </a:tabLst>
            </a:pPr>
            <a:r>
              <a:rPr lang="en-GB" altLang="zh-CN" sz="1600" b="1" kern="1200" dirty="0">
                <a:solidFill>
                  <a:srgbClr val="58595B"/>
                </a:solidFill>
                <a:latin typeface="+mn-lt"/>
                <a:ea typeface="Times New Roman" panose="02020603050405020304" pitchFamily="18" charset="0"/>
                <a:cs typeface="+mn-cs"/>
              </a:rPr>
              <a:t>Why it happened</a:t>
            </a:r>
            <a:endParaRPr lang="en-US" altLang="zh-CN" sz="1600" b="1"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tabLst>
                <a:tab pos="107950" algn="l"/>
              </a:tabLst>
            </a:pPr>
            <a:r>
              <a:rPr lang="en-GB" altLang="zh-CN" sz="1600" dirty="0">
                <a:solidFill>
                  <a:srgbClr val="58595B"/>
                </a:solidFill>
                <a:ea typeface="Times New Roman" panose="02020603050405020304" pitchFamily="18" charset="0"/>
              </a:rPr>
              <a:t>Describe here the:</a:t>
            </a:r>
            <a:endParaRPr lang="en-US" altLang="zh-CN" sz="1600" dirty="0"/>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Immediate causes of the incident; and</a:t>
            </a:r>
            <a:endParaRPr lang="en-US" altLang="zh-CN" sz="1000" kern="1200" dirty="0">
              <a:solidFill>
                <a:srgbClr val="58595B"/>
              </a:solidFill>
              <a:latin typeface="+mn-lt"/>
              <a:ea typeface="Times New Roman" panose="02020603050405020304" pitchFamily="18" charset="0"/>
              <a:cs typeface="+mn-cs"/>
            </a:endParaRPr>
          </a:p>
          <a:p>
            <a:pPr lvl="0" eaLnBrk="0" fontAlgn="base" hangingPunct="0">
              <a:spcBef>
                <a:spcPct val="0"/>
              </a:spcBef>
              <a:spcAft>
                <a:spcPct val="0"/>
              </a:spcAft>
              <a:buFontTx/>
              <a:buChar char="•"/>
              <a:tabLst>
                <a:tab pos="107950" algn="l"/>
              </a:tabLst>
            </a:pPr>
            <a:r>
              <a:rPr lang="en-GB" altLang="zh-CN" sz="1000" kern="1200" dirty="0">
                <a:solidFill>
                  <a:srgbClr val="58595B"/>
                </a:solidFill>
                <a:latin typeface="+mn-lt"/>
                <a:ea typeface="Times New Roman" panose="02020603050405020304" pitchFamily="18" charset="0"/>
                <a:cs typeface="+mn-cs"/>
              </a:rPr>
              <a:t>Underlying causes of the incident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en-US" b="1"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1" baseline="0" dirty="0"/>
              <a:t>Lessons Learned: </a:t>
            </a:r>
            <a:r>
              <a:rPr lang="en-US" baseline="0" dirty="0"/>
              <a:t>Four to five bullet points highlighting the main findings from the investigation.  Remember the target audience is the front line staff so this should be written in simple terms in a way that everyone can understand.</a:t>
            </a:r>
          </a:p>
          <a:p>
            <a:endParaRPr lang="en-US" dirty="0"/>
          </a:p>
          <a:p>
            <a:r>
              <a:rPr lang="en-US" b="1" dirty="0"/>
              <a:t>Contract managers: </a:t>
            </a:r>
            <a:r>
              <a:rPr lang="en-US" dirty="0"/>
              <a:t>Must review their risk assessment for this task capturing all points raised as a minimum and provide assurance to Contract</a:t>
            </a:r>
            <a:r>
              <a:rPr lang="en-US" baseline="0" dirty="0"/>
              <a:t> Holders</a:t>
            </a:r>
            <a:endParaRPr lang="en-US" dirty="0"/>
          </a:p>
          <a:p>
            <a:endParaRPr lang="en-US" dirty="0"/>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01906F0F-6AA3-414C-870B-3468ED710CFE}"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671118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44F6AEF2-20D4-7547-BF78-1F3F36FB60DC}" type="datetimeFigureOut">
              <a:rPr lang="en-US" smtClean="0"/>
              <a:t>30/05/2022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703644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30/05/2022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78270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30/05/2022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82117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4F6AEF2-20D4-7547-BF78-1F3F36FB60DC}" type="datetimeFigureOut">
              <a:rPr lang="en-US" smtClean="0"/>
              <a:t>30/05/2022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7179113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4F6AEF2-20D4-7547-BF78-1F3F36FB60DC}" type="datetimeFigureOut">
              <a:rPr lang="en-US" smtClean="0"/>
              <a:t>30/05/2022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9131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4F6AEF2-20D4-7547-BF78-1F3F36FB60DC}" type="datetimeFigureOut">
              <a:rPr lang="en-US" smtClean="0"/>
              <a:t>30/05/2022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56686380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4F6AEF2-20D4-7547-BF78-1F3F36FB60DC}" type="datetimeFigureOut">
              <a:rPr lang="en-US" smtClean="0"/>
              <a:t>30/05/2022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835407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4F6AEF2-20D4-7547-BF78-1F3F36FB60DC}" type="datetimeFigureOut">
              <a:rPr lang="en-US" smtClean="0"/>
              <a:t>30/05/2022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178889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4F6AEF2-20D4-7547-BF78-1F3F36FB60DC}" type="datetimeFigureOut">
              <a:rPr lang="en-US" smtClean="0"/>
              <a:t>30/05/2022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93358437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30/05/2022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123711606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4F6AEF2-20D4-7547-BF78-1F3F36FB60DC}" type="datetimeFigureOut">
              <a:rPr lang="en-US" smtClean="0"/>
              <a:t>30/05/2022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A6F64E4-CF39-E842-A871-400C57C21E39}" type="slidenum">
              <a:rPr lang="en-US" smtClean="0"/>
              <a:t>‹#›</a:t>
            </a:fld>
            <a:endParaRPr lang="en-US"/>
          </a:p>
        </p:txBody>
      </p:sp>
    </p:spTree>
    <p:extLst>
      <p:ext uri="{BB962C8B-B14F-4D97-AF65-F5344CB8AC3E}">
        <p14:creationId xmlns:p14="http://schemas.microsoft.com/office/powerpoint/2010/main" val="2730173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4F6AEF2-20D4-7547-BF78-1F3F36FB60DC}" type="datetimeFigureOut">
              <a:rPr lang="en-US" smtClean="0"/>
              <a:t>30/05/2022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A6F64E4-CF39-E842-A871-400C57C21E39}" type="slidenum">
              <a:rPr lang="en-US" smtClean="0"/>
              <a:t>‹#›</a:t>
            </a:fld>
            <a:endParaRPr lang="en-US"/>
          </a:p>
        </p:txBody>
      </p:sp>
      <p:pic>
        <p:nvPicPr>
          <p:cNvPr id="7" name="Picture 6">
            <a:extLst>
              <a:ext uri="{FF2B5EF4-FFF2-40B4-BE49-F238E27FC236}">
                <a16:creationId xmlns:a16="http://schemas.microsoft.com/office/drawing/2014/main" id="{2F5837F4-0EF0-4EB8-A16D-265E78EE0C93}"/>
              </a:ext>
            </a:extLst>
          </p:cNvPr>
          <p:cNvPicPr>
            <a:picLocks noChangeAspect="1"/>
          </p:cNvPicPr>
          <p:nvPr userDrawn="1"/>
        </p:nvPicPr>
        <p:blipFill>
          <a:blip r:embed="rId13"/>
          <a:stretch>
            <a:fillRect/>
          </a:stretch>
        </p:blipFill>
        <p:spPr>
          <a:xfrm>
            <a:off x="0" y="0"/>
            <a:ext cx="386366" cy="6858000"/>
          </a:xfrm>
          <a:prstGeom prst="rect">
            <a:avLst/>
          </a:prstGeom>
        </p:spPr>
      </p:pic>
      <p:grpSp>
        <p:nvGrpSpPr>
          <p:cNvPr id="8" name="Group 7">
            <a:extLst>
              <a:ext uri="{FF2B5EF4-FFF2-40B4-BE49-F238E27FC236}">
                <a16:creationId xmlns:a16="http://schemas.microsoft.com/office/drawing/2014/main" id="{E9B523F6-A9A3-46FE-B2B7-E53C7D2853E4}"/>
              </a:ext>
            </a:extLst>
          </p:cNvPr>
          <p:cNvGrpSpPr/>
          <p:nvPr userDrawn="1"/>
        </p:nvGrpSpPr>
        <p:grpSpPr>
          <a:xfrm>
            <a:off x="9289915" y="6117536"/>
            <a:ext cx="2340722" cy="740868"/>
            <a:chOff x="9289915" y="6117536"/>
            <a:chExt cx="2340722" cy="740868"/>
          </a:xfrm>
        </p:grpSpPr>
        <p:pic>
          <p:nvPicPr>
            <p:cNvPr id="9" name="Picture 8">
              <a:extLst>
                <a:ext uri="{FF2B5EF4-FFF2-40B4-BE49-F238E27FC236}">
                  <a16:creationId xmlns:a16="http://schemas.microsoft.com/office/drawing/2014/main" id="{95D186BF-73E8-40E9-BF74-18F83D802152}"/>
                </a:ext>
              </a:extLst>
            </p:cNvPr>
            <p:cNvPicPr>
              <a:picLocks noChangeAspect="1"/>
            </p:cNvPicPr>
            <p:nvPr/>
          </p:nvPicPr>
          <p:blipFill>
            <a:blip r:embed="rId14" cstate="email">
              <a:extLst>
                <a:ext uri="{28A0092B-C50C-407E-A947-70E740481C1C}">
                  <a14:useLocalDpi xmlns:a14="http://schemas.microsoft.com/office/drawing/2010/main"/>
                </a:ext>
              </a:extLst>
            </a:blip>
            <a:stretch>
              <a:fillRect/>
            </a:stretch>
          </p:blipFill>
          <p:spPr>
            <a:xfrm>
              <a:off x="9289915" y="6117536"/>
              <a:ext cx="2340722" cy="381553"/>
            </a:xfrm>
            <a:prstGeom prst="rect">
              <a:avLst/>
            </a:prstGeom>
          </p:spPr>
        </p:pic>
        <p:pic>
          <p:nvPicPr>
            <p:cNvPr id="10" name="Picture 9">
              <a:extLst>
                <a:ext uri="{FF2B5EF4-FFF2-40B4-BE49-F238E27FC236}">
                  <a16:creationId xmlns:a16="http://schemas.microsoft.com/office/drawing/2014/main" id="{A68DA85E-4B77-46C1-A974-11D1BE5A68EF}"/>
                </a:ext>
              </a:extLst>
            </p:cNvPr>
            <p:cNvPicPr>
              <a:picLocks noChangeAspect="1"/>
            </p:cNvPicPr>
            <p:nvPr/>
          </p:nvPicPr>
          <p:blipFill>
            <a:blip r:embed="rId15"/>
            <a:stretch>
              <a:fillRect/>
            </a:stretch>
          </p:blipFill>
          <p:spPr>
            <a:xfrm>
              <a:off x="9289915" y="6671146"/>
              <a:ext cx="2340722" cy="187258"/>
            </a:xfrm>
            <a:prstGeom prst="rect">
              <a:avLst/>
            </a:prstGeom>
          </p:spPr>
        </p:pic>
      </p:grpSp>
    </p:spTree>
    <p:extLst>
      <p:ext uri="{BB962C8B-B14F-4D97-AF65-F5344CB8AC3E}">
        <p14:creationId xmlns:p14="http://schemas.microsoft.com/office/powerpoint/2010/main" val="4675114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Gill Sans"/>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Gill Sans Ligh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Gill Sans Ligh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Gill Sans Ligh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Gill Sans Ligh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
          <p:cNvSpPr>
            <a:spLocks noGrp="1"/>
          </p:cNvSpPr>
          <p:nvPr>
            <p:ph type="title"/>
          </p:nvPr>
        </p:nvSpPr>
        <p:spPr>
          <a:xfrm>
            <a:off x="365458" y="0"/>
            <a:ext cx="11826541" cy="801238"/>
          </a:xfrm>
          <a:solidFill>
            <a:srgbClr val="FFC000"/>
          </a:solidFill>
        </p:spPr>
        <p:txBody>
          <a:bodyPr>
            <a:noAutofit/>
          </a:bodyPr>
          <a:lstStyle/>
          <a:p>
            <a:pPr algn="ctr"/>
            <a:r>
              <a:rPr lang="en-GB" sz="2800" dirty="0"/>
              <a:t>Learning From Incident  </a:t>
            </a:r>
            <a:br>
              <a:rPr lang="en-GB" sz="2800" dirty="0"/>
            </a:br>
            <a:r>
              <a:rPr lang="en-GB" sz="2800" b="1" dirty="0"/>
              <a:t>Awareness Alert </a:t>
            </a:r>
          </a:p>
        </p:txBody>
      </p:sp>
      <p:sp>
        <p:nvSpPr>
          <p:cNvPr id="22" name="Rectangle 21"/>
          <p:cNvSpPr>
            <a:spLocks noChangeArrowheads="1"/>
          </p:cNvSpPr>
          <p:nvPr/>
        </p:nvSpPr>
        <p:spPr bwMode="auto">
          <a:xfrm>
            <a:off x="365458" y="1943139"/>
            <a:ext cx="8680380" cy="3847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07950" algn="l"/>
              </a:tabLst>
              <a:defRPr>
                <a:solidFill>
                  <a:schemeClr val="tx1"/>
                </a:solidFill>
                <a:latin typeface="Arial" panose="020B0604020202020204" pitchFamily="34" charset="0"/>
              </a:defRPr>
            </a:lvl1pPr>
            <a:lvl2pPr eaLnBrk="0" fontAlgn="base" hangingPunct="0">
              <a:spcBef>
                <a:spcPct val="0"/>
              </a:spcBef>
              <a:spcAft>
                <a:spcPct val="0"/>
              </a:spcAft>
              <a:tabLst>
                <a:tab pos="107950" algn="l"/>
              </a:tabLst>
              <a:defRPr>
                <a:solidFill>
                  <a:schemeClr val="tx1"/>
                </a:solidFill>
                <a:latin typeface="Arial" panose="020B0604020202020204" pitchFamily="34" charset="0"/>
              </a:defRPr>
            </a:lvl2pPr>
            <a:lvl3pPr eaLnBrk="0" fontAlgn="base" hangingPunct="0">
              <a:spcBef>
                <a:spcPct val="0"/>
              </a:spcBef>
              <a:spcAft>
                <a:spcPct val="0"/>
              </a:spcAft>
              <a:tabLst>
                <a:tab pos="107950" algn="l"/>
              </a:tabLst>
              <a:defRPr>
                <a:solidFill>
                  <a:schemeClr val="tx1"/>
                </a:solidFill>
                <a:latin typeface="Arial" panose="020B0604020202020204" pitchFamily="34" charset="0"/>
              </a:defRPr>
            </a:lvl3pPr>
            <a:lvl4pPr eaLnBrk="0" fontAlgn="base" hangingPunct="0">
              <a:spcBef>
                <a:spcPct val="0"/>
              </a:spcBef>
              <a:spcAft>
                <a:spcPct val="0"/>
              </a:spcAft>
              <a:tabLst>
                <a:tab pos="107950" algn="l"/>
              </a:tabLst>
              <a:defRPr>
                <a:solidFill>
                  <a:schemeClr val="tx1"/>
                </a:solidFill>
                <a:latin typeface="Arial" panose="020B0604020202020204" pitchFamily="34" charset="0"/>
              </a:defRPr>
            </a:lvl4pPr>
            <a:lvl5pPr eaLnBrk="0" fontAlgn="base" hangingPunct="0">
              <a:spcBef>
                <a:spcPct val="0"/>
              </a:spcBef>
              <a:spcAft>
                <a:spcPct val="0"/>
              </a:spcAft>
              <a:tabLst>
                <a:tab pos="107950" algn="l"/>
              </a:tabLst>
              <a:defRPr>
                <a:solidFill>
                  <a:schemeClr val="tx1"/>
                </a:solidFill>
                <a:latin typeface="Arial" panose="020B0604020202020204" pitchFamily="34" charset="0"/>
              </a:defRPr>
            </a:lvl5pPr>
            <a:lvl6pPr eaLnBrk="0" fontAlgn="base" hangingPunct="0">
              <a:spcBef>
                <a:spcPct val="0"/>
              </a:spcBef>
              <a:spcAft>
                <a:spcPct val="0"/>
              </a:spcAft>
              <a:tabLst>
                <a:tab pos="107950" algn="l"/>
              </a:tabLst>
              <a:defRPr>
                <a:solidFill>
                  <a:schemeClr val="tx1"/>
                </a:solidFill>
                <a:latin typeface="Arial" panose="020B0604020202020204" pitchFamily="34" charset="0"/>
              </a:defRPr>
            </a:lvl6pPr>
            <a:lvl7pPr eaLnBrk="0" fontAlgn="base" hangingPunct="0">
              <a:spcBef>
                <a:spcPct val="0"/>
              </a:spcBef>
              <a:spcAft>
                <a:spcPct val="0"/>
              </a:spcAft>
              <a:tabLst>
                <a:tab pos="107950" algn="l"/>
              </a:tabLst>
              <a:defRPr>
                <a:solidFill>
                  <a:schemeClr val="tx1"/>
                </a:solidFill>
                <a:latin typeface="Arial" panose="020B0604020202020204" pitchFamily="34" charset="0"/>
              </a:defRPr>
            </a:lvl7pPr>
            <a:lvl8pPr eaLnBrk="0" fontAlgn="base" hangingPunct="0">
              <a:spcBef>
                <a:spcPct val="0"/>
              </a:spcBef>
              <a:spcAft>
                <a:spcPct val="0"/>
              </a:spcAft>
              <a:tabLst>
                <a:tab pos="107950" algn="l"/>
              </a:tabLst>
              <a:defRPr>
                <a:solidFill>
                  <a:schemeClr val="tx1"/>
                </a:solidFill>
                <a:latin typeface="Arial" panose="020B0604020202020204" pitchFamily="34" charset="0"/>
              </a:defRPr>
            </a:lvl8pPr>
            <a:lvl9pPr eaLnBrk="0" fontAlgn="base" hangingPunct="0">
              <a:spcBef>
                <a:spcPct val="0"/>
              </a:spcBef>
              <a:spcAft>
                <a:spcPct val="0"/>
              </a:spcAft>
              <a:tabLst>
                <a:tab pos="10795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Description of the incident: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lang="en-US" sz="1600" dirty="0">
              <a:solidFill>
                <a:srgbClr val="000000"/>
              </a:solidFill>
              <a:latin typeface="Calibri" panose="020F0502020204030204" pitchFamily="34" charset="0"/>
            </a:endParaRPr>
          </a:p>
          <a:p>
            <a:pPr algn="just">
              <a:defRPr/>
            </a:pPr>
            <a:r>
              <a:rPr lang="en-US" sz="1500" dirty="0">
                <a:latin typeface="Cambria" panose="02040503050406030204" pitchFamily="18" charset="0"/>
                <a:ea typeface="Cambria" panose="02040503050406030204" pitchFamily="18" charset="0"/>
              </a:rPr>
              <a:t>On 15th May 2022 @ 09:22 </a:t>
            </a:r>
            <a:r>
              <a:rPr lang="en-US" sz="1500" dirty="0" err="1">
                <a:latin typeface="Cambria" panose="02040503050406030204" pitchFamily="18" charset="0"/>
                <a:ea typeface="Cambria" panose="02040503050406030204" pitchFamily="18" charset="0"/>
              </a:rPr>
              <a:t>hrs</a:t>
            </a:r>
            <a:r>
              <a:rPr lang="en-US" sz="1500" dirty="0">
                <a:latin typeface="Cambria" panose="02040503050406030204" pitchFamily="18" charset="0"/>
                <a:ea typeface="Cambria" panose="02040503050406030204" pitchFamily="18" charset="0"/>
              </a:rPr>
              <a:t> while WPH70 moved from Al-</a:t>
            </a:r>
            <a:r>
              <a:rPr lang="en-US" sz="1500" dirty="0" err="1">
                <a:latin typeface="Cambria" panose="02040503050406030204" pitchFamily="18" charset="0"/>
                <a:ea typeface="Cambria" panose="02040503050406030204" pitchFamily="18" charset="0"/>
              </a:rPr>
              <a:t>Ghubar</a:t>
            </a:r>
            <a:r>
              <a:rPr lang="en-US" sz="1500" dirty="0">
                <a:latin typeface="Cambria" panose="02040503050406030204" pitchFamily="18" charset="0"/>
                <a:ea typeface="Cambria" panose="02040503050406030204" pitchFamily="18" charset="0"/>
              </a:rPr>
              <a:t> to Raba area in Qarn Alam field, on graded road, a coaster bus with 1 driver and 5 passengers collided with a stationary water tanker which was parked on the right side of the road.  This resulted in the driver’s fatality.  Three passengers were injured, two passengers unharmed.  All passengers were sent to the PDO Qarn Alam clinic for medical consultation</a:t>
            </a:r>
            <a:r>
              <a:rPr lang="en-US" sz="1500" b="1" dirty="0">
                <a:solidFill>
                  <a:srgbClr val="58595B"/>
                </a:solidFill>
                <a:latin typeface="Cambria" panose="02040503050406030204" pitchFamily="18" charset="0"/>
                <a:ea typeface="Cambria" panose="02040503050406030204" pitchFamily="18" charset="0"/>
              </a:rPr>
              <a:t>.</a:t>
            </a:r>
            <a:r>
              <a:rPr lang="en-GB" sz="1600" b="1" dirty="0">
                <a:latin typeface="+mn-lt"/>
              </a:rPr>
              <a:t>Simulation Video Next slide</a:t>
            </a:r>
            <a:r>
              <a:rPr lang="en-GB" sz="1600" b="1" dirty="0">
                <a:solidFill>
                  <a:srgbClr val="58595B"/>
                </a:solidFill>
                <a:latin typeface="+mn-lt"/>
              </a:rPr>
              <a:t>. </a:t>
            </a:r>
            <a:endParaRPr lang="en-US" sz="1600" b="1" dirty="0">
              <a:solidFill>
                <a:srgbClr val="58595B"/>
              </a:solidFill>
              <a:latin typeface="+mn-lt"/>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zh-CN" sz="18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a:defRPr/>
            </a:pPr>
            <a:r>
              <a:rPr lang="en-GB" altLang="zh-CN" sz="1600" b="1" dirty="0">
                <a:solidFill>
                  <a:schemeClr val="accent5"/>
                </a:solidFill>
                <a:latin typeface="Tahoma" panose="020B0604030504040204" pitchFamily="34" charset="0"/>
                <a:ea typeface="Tahoma" panose="020B0604030504040204" pitchFamily="34" charset="0"/>
                <a:cs typeface="Tahoma" panose="020B0604030504040204" pitchFamily="34" charset="0"/>
              </a:rPr>
              <a:t>Why it Happened/Finding :</a:t>
            </a:r>
          </a:p>
          <a:p>
            <a:pPr>
              <a:defRPr/>
            </a:pPr>
            <a:endParaRPr kumimoji="0" lang="en-GB" altLang="zh-CN" sz="18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285750" lvl="0" indent="-285750">
              <a:buFont typeface="Arial" panose="020B0604020202020204" pitchFamily="34" charset="0"/>
              <a:buChar char="•"/>
              <a:defRPr/>
            </a:pPr>
            <a:r>
              <a:rPr lang="en-GB" altLang="zh-CN" sz="1500" dirty="0">
                <a:latin typeface="Cambria" panose="02040503050406030204" pitchFamily="18" charset="0"/>
                <a:ea typeface="Cambria" panose="02040503050406030204" pitchFamily="18" charset="0"/>
              </a:rPr>
              <a:t>Driver lost control of the bus.</a:t>
            </a:r>
          </a:p>
          <a:p>
            <a:pPr marL="285750" lvl="0" indent="-285750">
              <a:buFont typeface="Arial" panose="020B0604020202020204" pitchFamily="34" charset="0"/>
              <a:buChar char="•"/>
              <a:defRPr/>
            </a:pPr>
            <a:r>
              <a:rPr lang="en-GB" altLang="zh-CN" sz="1500" dirty="0">
                <a:latin typeface="Cambria" panose="02040503050406030204" pitchFamily="18" charset="0"/>
                <a:ea typeface="Cambria" panose="02040503050406030204" pitchFamily="18" charset="0"/>
              </a:rPr>
              <a:t>Tanker was not fully parked off the road. </a:t>
            </a:r>
          </a:p>
          <a:p>
            <a:pPr marL="285750" lvl="0" indent="-285750">
              <a:buFont typeface="Arial" panose="020B0604020202020204" pitchFamily="34" charset="0"/>
              <a:buChar char="•"/>
              <a:defRPr/>
            </a:pPr>
            <a:r>
              <a:rPr lang="en-US" altLang="zh-CN" sz="1500" dirty="0">
                <a:latin typeface="Cambria" panose="02040503050406030204" pitchFamily="18" charset="0"/>
                <a:ea typeface="Cambria" panose="02040503050406030204" pitchFamily="18" charset="0"/>
              </a:rPr>
              <a:t>Defensive Driving Techniques were not applied by all drivers.</a:t>
            </a:r>
          </a:p>
          <a:p>
            <a:pPr marL="285750" indent="-285750">
              <a:buFont typeface="Arial" panose="020B0604020202020204" pitchFamily="34" charset="0"/>
              <a:buChar char="•"/>
              <a:defRPr/>
            </a:pPr>
            <a:r>
              <a:rPr lang="en-GB" altLang="zh-CN" sz="1500" dirty="0">
                <a:latin typeface="Cambria" panose="02040503050406030204" pitchFamily="18" charset="0"/>
                <a:ea typeface="Cambria" panose="02040503050406030204" pitchFamily="18" charset="0"/>
              </a:rPr>
              <a:t>Position of the vehicle on the road - including non-placement of safety triangle/flashing of hazard light behind the parked Tanker</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1</a:t>
            </a:r>
          </a:p>
        </p:txBody>
      </p:sp>
      <p:sp>
        <p:nvSpPr>
          <p:cNvPr id="7" name="Footer Placeholder 6"/>
          <p:cNvSpPr>
            <a:spLocks noGrp="1"/>
          </p:cNvSpPr>
          <p:nvPr>
            <p:ph type="ftr" sz="quarter" idx="11"/>
          </p:nvPr>
        </p:nvSpPr>
        <p:spPr>
          <a:xfrm>
            <a:off x="3581401" y="6501942"/>
            <a:ext cx="4114800" cy="365125"/>
          </a:xfrm>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58595B"/>
              </a:solidFill>
              <a:effectLst/>
              <a:highlight>
                <a:srgbClr val="FFFF00"/>
              </a:highlight>
              <a:uLnTx/>
              <a:uFillTx/>
              <a:latin typeface="Times New Roman" panose="02020603050405020304" pitchFamily="18" charset="0"/>
              <a:ea typeface="+mn-ea"/>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 please contact MSE3 team directly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8" name="Date Placeholder 7"/>
          <p:cNvSpPr>
            <a:spLocks noGrp="1"/>
          </p:cNvSpPr>
          <p:nvPr>
            <p:ph type="dt" sz="half" idx="10"/>
          </p:nvPr>
        </p:nvSpPr>
        <p:spPr>
          <a:xfrm>
            <a:off x="699568" y="6495590"/>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2 (2020)</a:t>
            </a:r>
          </a:p>
        </p:txBody>
      </p:sp>
      <p:graphicFrame>
        <p:nvGraphicFramePr>
          <p:cNvPr id="12" name="Table 11">
            <a:extLst>
              <a:ext uri="{FF2B5EF4-FFF2-40B4-BE49-F238E27FC236}">
                <a16:creationId xmlns:a16="http://schemas.microsoft.com/office/drawing/2014/main" id="{901BA6FD-3DC5-4854-817A-D064C129221A}"/>
              </a:ext>
            </a:extLst>
          </p:cNvPr>
          <p:cNvGraphicFramePr>
            <a:graphicFrameLocks noGrp="1"/>
          </p:cNvGraphicFramePr>
          <p:nvPr>
            <p:extLst>
              <p:ext uri="{D42A27DB-BD31-4B8C-83A1-F6EECF244321}">
                <p14:modId xmlns:p14="http://schemas.microsoft.com/office/powerpoint/2010/main" val="1575453858"/>
              </p:ext>
            </p:extLst>
          </p:nvPr>
        </p:nvGraphicFramePr>
        <p:xfrm>
          <a:off x="480768" y="883980"/>
          <a:ext cx="11510421" cy="1021080"/>
        </p:xfrm>
        <a:graphic>
          <a:graphicData uri="http://schemas.openxmlformats.org/drawingml/2006/table">
            <a:tbl>
              <a:tblPr firstRow="1" bandRow="1">
                <a:tableStyleId>{D7AC3CCA-C797-4891-BE02-D94E43425B78}</a:tableStyleId>
              </a:tblPr>
              <a:tblGrid>
                <a:gridCol w="1168107">
                  <a:extLst>
                    <a:ext uri="{9D8B030D-6E8A-4147-A177-3AD203B41FA5}">
                      <a16:colId xmlns:a16="http://schemas.microsoft.com/office/drawing/2014/main" val="4136576419"/>
                    </a:ext>
                  </a:extLst>
                </a:gridCol>
                <a:gridCol w="3856379">
                  <a:extLst>
                    <a:ext uri="{9D8B030D-6E8A-4147-A177-3AD203B41FA5}">
                      <a16:colId xmlns:a16="http://schemas.microsoft.com/office/drawing/2014/main" val="425046032"/>
                    </a:ext>
                  </a:extLst>
                </a:gridCol>
                <a:gridCol w="1574276">
                  <a:extLst>
                    <a:ext uri="{9D8B030D-6E8A-4147-A177-3AD203B41FA5}">
                      <a16:colId xmlns:a16="http://schemas.microsoft.com/office/drawing/2014/main" val="4255786960"/>
                    </a:ext>
                  </a:extLst>
                </a:gridCol>
                <a:gridCol w="4911659">
                  <a:extLst>
                    <a:ext uri="{9D8B030D-6E8A-4147-A177-3AD203B41FA5}">
                      <a16:colId xmlns:a16="http://schemas.microsoft.com/office/drawing/2014/main" val="2009492886"/>
                    </a:ext>
                  </a:extLst>
                </a:gridCol>
              </a:tblGrid>
              <a:tr h="466800">
                <a:tc>
                  <a:txBody>
                    <a:bodyPr/>
                    <a:lstStyle/>
                    <a:p>
                      <a:r>
                        <a:rPr kumimoji="0" lang="en-US" sz="1400" u="none" strike="noStrike" kern="1200" cap="none" normalizeH="0" baseline="0" dirty="0">
                          <a:ln>
                            <a:noFill/>
                          </a:ln>
                          <a:effectLst/>
                        </a:rPr>
                        <a:t>Alert NO:</a:t>
                      </a:r>
                    </a:p>
                    <a:p>
                      <a:r>
                        <a:rPr kumimoji="0" lang="en-US" sz="1400" u="none" strike="noStrike" kern="1200" cap="none" normalizeH="0" baseline="0" dirty="0">
                          <a:ln>
                            <a:noFill/>
                          </a:ln>
                          <a:effectLst/>
                        </a:rPr>
                        <a:t>PIM #</a:t>
                      </a:r>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tc>
                <a:tc>
                  <a:txBody>
                    <a:bodyPr/>
                    <a:lstStyle/>
                    <a:p>
                      <a:r>
                        <a:rPr kumimoji="0" lang="en-US" sz="1400" u="none" strike="noStrike" kern="1200" cap="none" normalizeH="0" baseline="0" dirty="0">
                          <a:ln>
                            <a:noFill/>
                          </a:ln>
                          <a:effectLst/>
                        </a:rPr>
                        <a:t>PDO_LFI_20220530_Fatality#1 (Initial)</a:t>
                      </a:r>
                    </a:p>
                    <a:p>
                      <a:r>
                        <a:rPr kumimoji="0" lang="en-US" sz="1400" u="none" strike="noStrike" kern="1200" cap="none" normalizeH="0" baseline="0" dirty="0">
                          <a:ln>
                            <a:noFill/>
                          </a:ln>
                          <a:effectLst/>
                        </a:rPr>
                        <a:t>1138563</a:t>
                      </a:r>
                      <a:endParaRPr kumimoji="0" lang="en-US" sz="1400" b="1" i="0" u="none" strike="noStrike" kern="1200" cap="none" normalizeH="0" baseline="0" dirty="0">
                        <a:ln>
                          <a:noFill/>
                        </a:ln>
                        <a:solidFill>
                          <a:srgbClr val="58595B"/>
                        </a:solidFill>
                        <a:effectLst/>
                        <a:latin typeface="+mj-lt"/>
                        <a:ea typeface="+mn-ea"/>
                        <a:cs typeface="+mn-cs"/>
                      </a:endParaRPr>
                    </a:p>
                  </a:txBody>
                  <a:tcPr marL="68580" marR="68580" marT="34290" marB="34290"/>
                </a:tc>
                <a:tc>
                  <a:txBody>
                    <a:bodyPr/>
                    <a:lstStyle/>
                    <a:p>
                      <a:r>
                        <a:rPr kumimoji="0" lang="en-US" sz="1400" u="none" strike="noStrike" kern="1200" cap="none" normalizeH="0" baseline="0" dirty="0">
                          <a:ln>
                            <a:noFill/>
                          </a:ln>
                          <a:effectLst/>
                        </a:rPr>
                        <a:t>Pattern:</a:t>
                      </a:r>
                      <a:endParaRPr kumimoji="0" lang="en-US" sz="1400" b="1" i="0" u="none" strike="noStrike" kern="1200" cap="none" normalizeH="0" baseline="0" dirty="0">
                        <a:ln>
                          <a:noFill/>
                        </a:ln>
                        <a:solidFill>
                          <a:srgbClr val="58595B"/>
                        </a:solidFill>
                        <a:effectLst/>
                        <a:latin typeface="+mj-lt"/>
                        <a:ea typeface="Times New Roman" panose="02020603050405020304" pitchFamily="18" charset="0"/>
                        <a:cs typeface="+mn-cs"/>
                      </a:endParaRPr>
                    </a:p>
                  </a:txBody>
                  <a:tcPr marL="68580" marR="68580" marT="34290" marB="34290"/>
                </a:tc>
                <a:tc>
                  <a:txBody>
                    <a:bodyPr/>
                    <a:lstStyle/>
                    <a:p>
                      <a:pPr marL="0" algn="l" defTabSz="914400" rtl="0" eaLnBrk="1" latinLnBrk="0" hangingPunct="1"/>
                      <a:r>
                        <a:rPr kumimoji="0" lang="en-US" sz="1400" u="none" strike="noStrike" kern="1200" cap="none" normalizeH="0" baseline="0" noProof="0" dirty="0">
                          <a:ln>
                            <a:noFill/>
                          </a:ln>
                          <a:effectLst/>
                        </a:rPr>
                        <a:t>MVI</a:t>
                      </a:r>
                      <a:endParaRPr kumimoji="0" lang="en-US" sz="1400" b="1" i="0" u="none" strike="noStrike" kern="1200" cap="none" normalizeH="0" baseline="0" dirty="0">
                        <a:ln>
                          <a:noFill/>
                        </a:ln>
                        <a:solidFill>
                          <a:srgbClr val="58595B"/>
                        </a:solidFill>
                        <a:effectLst/>
                        <a:latin typeface="+mj-lt"/>
                        <a:ea typeface="+mn-ea"/>
                        <a:cs typeface="+mn-cs"/>
                      </a:endParaRPr>
                    </a:p>
                  </a:txBody>
                  <a:tcPr marL="68580" marR="68580" marT="34290" marB="34290"/>
                </a:tc>
                <a:extLst>
                  <a:ext uri="{0D108BD9-81ED-4DB2-BD59-A6C34878D82A}">
                    <a16:rowId xmlns:a16="http://schemas.microsoft.com/office/drawing/2014/main" val="3806748105"/>
                  </a:ext>
                </a:extLst>
              </a:tr>
              <a:tr h="410507">
                <a:tc>
                  <a:txBody>
                    <a:bodyPr/>
                    <a:lstStyle/>
                    <a:p>
                      <a:r>
                        <a:rPr lang="en-US" sz="1500" kern="1200" dirty="0">
                          <a:solidFill>
                            <a:schemeClr val="tx1"/>
                          </a:solidFill>
                          <a:latin typeface="Cambria" panose="02040503050406030204" pitchFamily="18" charset="0"/>
                          <a:ea typeface="Cambria" panose="02040503050406030204" pitchFamily="18" charset="0"/>
                          <a:cs typeface="+mn-cs"/>
                        </a:rPr>
                        <a:t>Date:</a:t>
                      </a:r>
                    </a:p>
                  </a:txBody>
                  <a:tcPr marL="68580" marR="68580" marT="34290" marB="34290"/>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500" kern="1200" dirty="0">
                          <a:solidFill>
                            <a:schemeClr val="tx1"/>
                          </a:solidFill>
                          <a:latin typeface="Cambria" panose="02040503050406030204" pitchFamily="18" charset="0"/>
                          <a:ea typeface="Cambria" panose="02040503050406030204" pitchFamily="18" charset="0"/>
                          <a:cs typeface="+mn-cs"/>
                        </a:rPr>
                        <a:t>15/05/2022</a:t>
                      </a:r>
                      <a:r>
                        <a:rPr lang="en-US" sz="1500" kern="1200" dirty="0">
                          <a:solidFill>
                            <a:schemeClr val="tx1"/>
                          </a:solidFill>
                          <a:latin typeface="Cambria" panose="02040503050406030204" pitchFamily="18" charset="0"/>
                          <a:ea typeface="Cambria" panose="02040503050406030204" pitchFamily="18" charset="0"/>
                          <a:cs typeface="+mn-cs"/>
                        </a:rPr>
                        <a:t> </a:t>
                      </a:r>
                    </a:p>
                  </a:txBody>
                  <a:tcPr marL="68580" marR="68580" marT="34290" marB="34290"/>
                </a:tc>
                <a:tc>
                  <a:txBody>
                    <a:bodyPr/>
                    <a:lstStyle/>
                    <a:p>
                      <a:r>
                        <a:rPr lang="en-US" sz="1500" kern="1200" dirty="0">
                          <a:solidFill>
                            <a:schemeClr val="tx1"/>
                          </a:solidFill>
                          <a:latin typeface="Cambria" panose="02040503050406030204" pitchFamily="18" charset="0"/>
                          <a:ea typeface="Cambria" panose="02040503050406030204" pitchFamily="18" charset="0"/>
                          <a:cs typeface="+mn-cs"/>
                        </a:rPr>
                        <a:t>Target Audience:</a:t>
                      </a:r>
                    </a:p>
                  </a:txBody>
                  <a:tcPr marL="68580" marR="68580" marT="34290" marB="34290"/>
                </a:tc>
                <a:tc>
                  <a:txBody>
                    <a:bodyPr/>
                    <a:lstStyle/>
                    <a:p>
                      <a:pPr marL="0" algn="l" defTabSz="914400" rtl="0" eaLnBrk="1" latinLnBrk="0" hangingPunct="1"/>
                      <a:r>
                        <a:rPr lang="en-US" sz="1500" kern="1200" dirty="0">
                          <a:solidFill>
                            <a:schemeClr val="tx1"/>
                          </a:solidFill>
                          <a:latin typeface="Cambria" panose="02040503050406030204" pitchFamily="18" charset="0"/>
                          <a:ea typeface="Cambria" panose="02040503050406030204" pitchFamily="18" charset="0"/>
                          <a:cs typeface="+mn-cs"/>
                        </a:rPr>
                        <a:t>Well Engineering, Infrastructure, Operations, Engineering, Project Delivery &amp; External Affairs</a:t>
                      </a:r>
                    </a:p>
                  </a:txBody>
                  <a:tcPr marL="68580" marR="68580" marT="34290" marB="34290"/>
                </a:tc>
                <a:extLst>
                  <a:ext uri="{0D108BD9-81ED-4DB2-BD59-A6C34878D82A}">
                    <a16:rowId xmlns:a16="http://schemas.microsoft.com/office/drawing/2014/main" val="2836305567"/>
                  </a:ext>
                </a:extLst>
              </a:tr>
            </a:tbl>
          </a:graphicData>
        </a:graphic>
      </p:graphicFrame>
      <p:pic>
        <p:nvPicPr>
          <p:cNvPr id="3" name="Picture 2">
            <a:extLst>
              <a:ext uri="{FF2B5EF4-FFF2-40B4-BE49-F238E27FC236}">
                <a16:creationId xmlns:a16="http://schemas.microsoft.com/office/drawing/2014/main" id="{029AADB7-9901-DE29-5436-47AD4C590CFB}"/>
              </a:ext>
            </a:extLst>
          </p:cNvPr>
          <p:cNvPicPr>
            <a:picLocks noChangeAspect="1"/>
          </p:cNvPicPr>
          <p:nvPr/>
        </p:nvPicPr>
        <p:blipFill>
          <a:blip r:embed="rId3"/>
          <a:stretch>
            <a:fillRect/>
          </a:stretch>
        </p:blipFill>
        <p:spPr>
          <a:xfrm>
            <a:off x="9239285" y="1975193"/>
            <a:ext cx="2751902" cy="2140272"/>
          </a:xfrm>
          <a:prstGeom prst="rect">
            <a:avLst/>
          </a:prstGeom>
        </p:spPr>
      </p:pic>
      <p:pic>
        <p:nvPicPr>
          <p:cNvPr id="5" name="Picture 4">
            <a:extLst>
              <a:ext uri="{FF2B5EF4-FFF2-40B4-BE49-F238E27FC236}">
                <a16:creationId xmlns:a16="http://schemas.microsoft.com/office/drawing/2014/main" id="{7232F1A2-3DAE-03B2-414C-6F07E2809DC4}"/>
              </a:ext>
            </a:extLst>
          </p:cNvPr>
          <p:cNvPicPr>
            <a:picLocks noChangeAspect="1"/>
          </p:cNvPicPr>
          <p:nvPr/>
        </p:nvPicPr>
        <p:blipFill>
          <a:blip r:embed="rId4"/>
          <a:stretch>
            <a:fillRect/>
          </a:stretch>
        </p:blipFill>
        <p:spPr>
          <a:xfrm>
            <a:off x="9239285" y="4380459"/>
            <a:ext cx="2718336" cy="1621248"/>
          </a:xfrm>
          <a:prstGeom prst="rect">
            <a:avLst/>
          </a:prstGeom>
          <a:ln>
            <a:noFill/>
          </a:ln>
          <a:effectLst>
            <a:outerShdw blurRad="190500" algn="tl" rotWithShape="0">
              <a:srgbClr val="000000">
                <a:alpha val="70000"/>
              </a:srgbClr>
            </a:outerShdw>
          </a:effectLst>
        </p:spPr>
      </p:pic>
      <p:pic>
        <p:nvPicPr>
          <p:cNvPr id="4" name="Picture 3"/>
          <p:cNvPicPr>
            <a:picLocks noChangeAspect="1"/>
          </p:cNvPicPr>
          <p:nvPr/>
        </p:nvPicPr>
        <p:blipFill>
          <a:blip r:embed="rId5"/>
          <a:stretch>
            <a:fillRect/>
          </a:stretch>
        </p:blipFill>
        <p:spPr>
          <a:xfrm>
            <a:off x="11540005" y="5556176"/>
            <a:ext cx="573074" cy="585267"/>
          </a:xfrm>
          <a:prstGeom prst="rect">
            <a:avLst/>
          </a:prstGeom>
        </p:spPr>
      </p:pic>
      <p:pic>
        <p:nvPicPr>
          <p:cNvPr id="9" name="Picture 2"/>
          <p:cNvPicPr>
            <a:picLocks noChangeAspect="1"/>
          </p:cNvPicPr>
          <p:nvPr/>
        </p:nvPicPr>
        <p:blipFill>
          <a:blip r:embed="rId6" cstate="email">
            <a:extLst>
              <a:ext uri="{28A0092B-C50C-407E-A947-70E740481C1C}">
                <a14:useLocalDpi xmlns:a14="http://schemas.microsoft.com/office/drawing/2010/main"/>
              </a:ext>
            </a:extLst>
          </a:blip>
          <a:srcRect/>
          <a:stretch>
            <a:fillRect/>
          </a:stretch>
        </p:blipFill>
        <p:spPr bwMode="auto">
          <a:xfrm>
            <a:off x="11730609" y="3708538"/>
            <a:ext cx="454025" cy="481012"/>
          </a:xfrm>
          <a:prstGeom prst="rect">
            <a:avLst/>
          </a:prstGeom>
          <a:noFill/>
          <a:ln w="9525">
            <a:noFill/>
            <a:miter lim="800000"/>
            <a:headEnd/>
            <a:tailEnd/>
          </a:ln>
        </p:spPr>
      </p:pic>
    </p:spTree>
    <p:extLst>
      <p:ext uri="{BB962C8B-B14F-4D97-AF65-F5344CB8AC3E}">
        <p14:creationId xmlns:p14="http://schemas.microsoft.com/office/powerpoint/2010/main" val="372786543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365459" y="917912"/>
            <a:ext cx="11655091" cy="5847755"/>
          </a:xfrm>
          <a:prstGeom prst="rect">
            <a:avLst/>
          </a:prstGeom>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r>
              <a:rPr lang="en-GB" altLang="en-US" sz="1600" b="1" dirty="0">
                <a:solidFill>
                  <a:schemeClr val="accent5"/>
                </a:solidFill>
                <a:latin typeface="Tahoma" panose="020B0604030504040204" pitchFamily="34" charset="0"/>
                <a:ea typeface="Tahoma" panose="020B0604030504040204" pitchFamily="34" charset="0"/>
                <a:cs typeface="Tahoma" panose="020B0604030504040204" pitchFamily="34" charset="0"/>
              </a:rPr>
              <a:t>Lessons Learned</a:t>
            </a:r>
            <a:r>
              <a:rPr lang="en-US" altLang="en-US" sz="1600" b="1" dirty="0">
                <a:solidFill>
                  <a:schemeClr val="accent5"/>
                </a:solidFill>
                <a:latin typeface="Tahoma" panose="020B0604030504040204" pitchFamily="34" charset="0"/>
                <a:ea typeface="Tahoma" panose="020B0604030504040204" pitchFamily="34" charset="0"/>
                <a:cs typeface="Tahoma" panose="020B0604030504040204" pitchFamily="34" charset="0"/>
              </a:rPr>
              <a:t>:</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altLang="en-US" sz="1800" b="1"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marL="342900" indent="-342900">
              <a:buFont typeface="Arial" pitchFamily="34" charset="0"/>
              <a:buChar char="•"/>
              <a:defRPr/>
            </a:pPr>
            <a:r>
              <a:rPr lang="en-US" sz="1500" dirty="0">
                <a:latin typeface="Cambria" panose="02040503050406030204" pitchFamily="18" charset="0"/>
                <a:ea typeface="Cambria" panose="02040503050406030204" pitchFamily="18" charset="0"/>
              </a:rPr>
              <a:t>Always ensure the authorized drivers are following Defensive Driving techniques:  Drive Defensively and always prepare to anticipate mistakes.</a:t>
            </a:r>
          </a:p>
          <a:p>
            <a:pPr marL="342900" indent="-342900">
              <a:buFont typeface="Arial" pitchFamily="34" charset="0"/>
              <a:buChar char="•"/>
              <a:defRPr/>
            </a:pPr>
            <a:r>
              <a:rPr lang="en-US" sz="1500" dirty="0">
                <a:latin typeface="Cambria" panose="02040503050406030204" pitchFamily="18" charset="0"/>
                <a:ea typeface="Cambria" panose="02040503050406030204" pitchFamily="18" charset="0"/>
              </a:rPr>
              <a:t>Always be vigilant &amp; aware of potential road hazards; Do not be distracted and keep eyes on the road.</a:t>
            </a:r>
          </a:p>
          <a:p>
            <a:pPr marL="342900" indent="-342900">
              <a:buFont typeface="Arial" pitchFamily="34" charset="0"/>
              <a:buChar char="•"/>
              <a:defRPr/>
            </a:pPr>
            <a:r>
              <a:rPr lang="en-US" sz="1500" dirty="0">
                <a:latin typeface="Cambria" panose="02040503050406030204" pitchFamily="18" charset="0"/>
                <a:ea typeface="Cambria" panose="02040503050406030204" pitchFamily="18" charset="0"/>
              </a:rPr>
              <a:t>Always ensure that you park your vehicles (in case of emergency) completely outside of the road</a:t>
            </a:r>
          </a:p>
          <a:p>
            <a:pPr marL="342900" indent="-342900">
              <a:buFont typeface="Arial" pitchFamily="34" charset="0"/>
              <a:buChar char="•"/>
              <a:defRPr/>
            </a:pPr>
            <a:r>
              <a:rPr lang="en-US" sz="1500" dirty="0">
                <a:latin typeface="Cambria" panose="02040503050406030204" pitchFamily="18" charset="0"/>
                <a:ea typeface="Cambria" panose="02040503050406030204" pitchFamily="18" charset="0"/>
              </a:rPr>
              <a:t>Always ensure all drivers use the safety triangle and flashing the hazard lights during emergency stoppage. </a:t>
            </a: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600" b="0" i="0" u="none" strike="noStrike" kern="1200" cap="none" spc="0" normalizeH="0" baseline="0" noProof="0" dirty="0">
              <a:ln>
                <a:noFill/>
              </a:ln>
              <a:solidFill>
                <a:srgbClr val="58595B"/>
              </a:solidFill>
              <a:effectLst/>
              <a:uLnTx/>
              <a:uFillTx/>
              <a:latin typeface="Times New Roman" panose="02020603050405020304" pitchFamily="18" charset="0"/>
              <a:ea typeface="+mn-ea"/>
              <a:cs typeface="Times New Roman" panose="02020603050405020304" pitchFamily="18" charset="0"/>
            </a:endParaRPr>
          </a:p>
          <a:p>
            <a:pPr algn="ctr" eaLnBrk="0" fontAlgn="base" hangingPunct="0">
              <a:spcBef>
                <a:spcPct val="0"/>
              </a:spcBef>
              <a:spcAft>
                <a:spcPct val="0"/>
              </a:spcAft>
              <a:tabLst>
                <a:tab pos="107950" algn="l"/>
              </a:tabLst>
              <a:defRPr/>
            </a:pPr>
            <a:r>
              <a:rPr lang="en-US" sz="1400" b="1" u="sng" dirty="0">
                <a:latin typeface="Tahoma" pitchFamily="34" charset="0"/>
              </a:rPr>
              <a:t>As a learning from this incident and ensure continual improvement all contract managers must review their HSE risk management against the questions asked below        </a:t>
            </a:r>
          </a:p>
          <a:p>
            <a:pPr eaLnBrk="0" fontAlgn="base" hangingPunct="0">
              <a:spcBef>
                <a:spcPct val="0"/>
              </a:spcBef>
              <a:spcAft>
                <a:spcPct val="0"/>
              </a:spcAft>
              <a:tabLst>
                <a:tab pos="107950" algn="l"/>
              </a:tabLst>
              <a:defRPr/>
            </a:pPr>
            <a:endParaRPr lang="en-US" b="1" dirty="0">
              <a:solidFill>
                <a:srgbClr val="58595B"/>
              </a:solidFill>
              <a:latin typeface="Calibri Light" panose="020F0302020204030204"/>
            </a:endParaRPr>
          </a:p>
          <a:p>
            <a:pPr eaLnBrk="0" fontAlgn="base" hangingPunct="0">
              <a:spcBef>
                <a:spcPct val="0"/>
              </a:spcBef>
              <a:spcAft>
                <a:spcPct val="0"/>
              </a:spcAft>
              <a:tabLst>
                <a:tab pos="107950" algn="l"/>
              </a:tabLst>
              <a:defRPr/>
            </a:pPr>
            <a:r>
              <a:rPr lang="en-US" sz="1600" b="1" dirty="0">
                <a:solidFill>
                  <a:srgbClr val="FF0000"/>
                </a:solidFill>
                <a:latin typeface="Tahoma" panose="020B0604030504040204" pitchFamily="34" charset="0"/>
                <a:ea typeface="Tahoma" panose="020B0604030504040204" pitchFamily="34" charset="0"/>
                <a:cs typeface="Tahoma" panose="020B0604030504040204" pitchFamily="34" charset="0"/>
              </a:rPr>
              <a:t>Management Confirm the following:</a:t>
            </a:r>
            <a:endParaRPr lang="en-GB" sz="1600" b="1" dirty="0">
              <a:solidFill>
                <a:srgbClr val="FF0000"/>
              </a:solidFill>
              <a:latin typeface="Tahoma" panose="020B0604030504040204" pitchFamily="34" charset="0"/>
              <a:ea typeface="Tahoma" panose="020B0604030504040204" pitchFamily="34" charset="0"/>
              <a:cs typeface="Tahoma" panose="020B060403050404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GB" sz="1400" b="0" i="0" u="none" strike="noStrike" kern="1200" cap="none" spc="0" normalizeH="0" baseline="0" noProof="0" dirty="0">
              <a:ln>
                <a:noFill/>
              </a:ln>
              <a:solidFill>
                <a:srgbClr val="58595B"/>
              </a:solidFill>
              <a:effectLst/>
              <a:uLnTx/>
              <a:uFillTx/>
              <a:latin typeface="Calibri Light" panose="020F0302020204030204"/>
              <a:ea typeface="+mn-ea"/>
              <a:cs typeface="+mn-cs"/>
            </a:endParaRPr>
          </a:p>
          <a:p>
            <a:pPr marL="342900" indent="-342900">
              <a:buFont typeface="+mj-lt"/>
              <a:buAutoNum type="arabicPeriod"/>
              <a:defRPr/>
            </a:pPr>
            <a:r>
              <a:rPr lang="en-US" sz="1500" dirty="0">
                <a:latin typeface="Cambria" panose="02040503050406030204" pitchFamily="18" charset="0"/>
                <a:ea typeface="Cambria" panose="02040503050406030204" pitchFamily="18" charset="0"/>
                <a:sym typeface="Wingdings" pitchFamily="2" charset="2"/>
              </a:rPr>
              <a:t>Do you ensure that drivers identify all road hazards and drive accordingly?</a:t>
            </a:r>
          </a:p>
          <a:p>
            <a:pPr marL="342900" indent="-342900">
              <a:buFont typeface="+mj-lt"/>
              <a:buAutoNum type="arabicPeriod"/>
              <a:defRPr/>
            </a:pPr>
            <a:r>
              <a:rPr lang="en-US" sz="1500" dirty="0">
                <a:latin typeface="Cambria" panose="02040503050406030204" pitchFamily="18" charset="0"/>
                <a:ea typeface="Cambria" panose="02040503050406030204" pitchFamily="18" charset="0"/>
                <a:sym typeface="Wingdings" pitchFamily="2" charset="2"/>
              </a:rPr>
              <a:t>Do you always ensure that drivers apply defensive driving techniques?</a:t>
            </a:r>
          </a:p>
          <a:p>
            <a:pPr marL="342900" indent="-342900">
              <a:buFont typeface="+mj-lt"/>
              <a:buAutoNum type="arabicPeriod"/>
              <a:defRPr/>
            </a:pPr>
            <a:r>
              <a:rPr lang="en-US" sz="1500" dirty="0">
                <a:latin typeface="Cambria" panose="02040503050406030204" pitchFamily="18" charset="0"/>
                <a:ea typeface="Cambria" panose="02040503050406030204" pitchFamily="18" charset="0"/>
                <a:sym typeface="Wingdings" pitchFamily="2" charset="2"/>
              </a:rPr>
              <a:t>Do you ensure that drivers drive according to the road conditions?</a:t>
            </a:r>
          </a:p>
          <a:p>
            <a:pPr marL="342900" indent="-342900">
              <a:buFont typeface="+mj-lt"/>
              <a:buAutoNum type="arabicPeriod"/>
              <a:defRPr/>
            </a:pPr>
            <a:r>
              <a:rPr lang="en-US" sz="1500" dirty="0">
                <a:latin typeface="Cambria" panose="02040503050406030204" pitchFamily="18" charset="0"/>
                <a:ea typeface="Cambria" panose="02040503050406030204" pitchFamily="18" charset="0"/>
                <a:sym typeface="Wingdings" pitchFamily="2" charset="2"/>
              </a:rPr>
              <a:t>Do you ensure that drivers park the vehicles outside the road during an emergency and put warning signs?</a:t>
            </a:r>
          </a:p>
          <a:p>
            <a:pPr marL="342900" indent="-342900">
              <a:buFont typeface="+mj-lt"/>
              <a:buAutoNum type="arabicPeriod"/>
              <a:defRPr/>
            </a:pPr>
            <a:r>
              <a:rPr lang="en-US" sz="1500" dirty="0">
                <a:latin typeface="Cambria" panose="02040503050406030204" pitchFamily="18" charset="0"/>
                <a:ea typeface="Cambria" panose="02040503050406030204" pitchFamily="18" charset="0"/>
                <a:sym typeface="Wingdings" pitchFamily="2" charset="2"/>
              </a:rPr>
              <a:t>Do you ensure that drivers are effectively learning from incidents?</a:t>
            </a:r>
          </a:p>
          <a:p>
            <a:pPr>
              <a:defRPr/>
            </a:pPr>
            <a:endParaRPr lang="en-US" sz="1400" dirty="0">
              <a:solidFill>
                <a:schemeClr val="tx1">
                  <a:lumMod val="85000"/>
                  <a:lumOff val="15000"/>
                </a:schemeClr>
              </a:solidFill>
              <a:latin typeface="Calibri" panose="020F0502020204030204" pitchFamily="34" charset="0"/>
              <a:sym typeface="Wingdings" pitchFamily="2" charset="2"/>
            </a:endParaRP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endParaRPr kumimoji="0" lang="en-GB" sz="2400" b="0" i="0" u="none" strike="noStrike" kern="1200" cap="none" spc="0" normalizeH="0" baseline="0" noProof="0" dirty="0">
              <a:ln>
                <a:noFill/>
              </a:ln>
              <a:solidFill>
                <a:srgbClr val="58595B"/>
              </a:solidFill>
              <a:effectLst/>
              <a:uLnTx/>
              <a:uFillTx/>
              <a:latin typeface="Calibri Light" panose="020F0302020204030204"/>
              <a:ea typeface="+mn-ea"/>
              <a:cs typeface="+mn-cs"/>
              <a:sym typeface="Wingdings" pitchFamily="2" charset="2"/>
            </a:endParaRP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r>
              <a:rPr kumimoji="0" lang="en-US" sz="1000" b="1" i="1" u="none" strike="noStrike" kern="1200" cap="none" spc="0" normalizeH="0" baseline="0" noProof="0" dirty="0">
                <a:ln>
                  <a:noFill/>
                </a:ln>
                <a:solidFill>
                  <a:srgbClr val="0033CC"/>
                </a:solidFill>
                <a:effectLst/>
                <a:uLnTx/>
                <a:uFillTx/>
                <a:latin typeface="Calibri Light" panose="020F0302020204030204"/>
                <a:ea typeface="+mn-ea"/>
                <a:cs typeface="+mn-cs"/>
                <a:sym typeface="Wingdings" pitchFamily="2" charset="2"/>
              </a:rPr>
              <a:t>* If the answer is NO to any of the above questions please ensure you take action to correct this finding.</a:t>
            </a:r>
          </a:p>
          <a:p>
            <a:pPr marL="342900" marR="0" lvl="0" indent="-342900" algn="l" defTabSz="914400" rtl="0" eaLnBrk="1" fontAlgn="base" latinLnBrk="0" hangingPunct="1">
              <a:lnSpc>
                <a:spcPct val="100000"/>
              </a:lnSpc>
              <a:spcBef>
                <a:spcPct val="0"/>
              </a:spcBef>
              <a:spcAft>
                <a:spcPct val="0"/>
              </a:spcAft>
              <a:buClrTx/>
              <a:buSzTx/>
              <a:buFontTx/>
              <a:buNone/>
              <a:tabLst>
                <a:tab pos="107950" algn="l"/>
              </a:tabLst>
              <a:defRPr/>
            </a:pPr>
            <a:r>
              <a:rPr kumimoji="0" lang="en-US" sz="1000" b="1" i="1" u="none" strike="noStrike" kern="1200" cap="none" spc="0" normalizeH="0" baseline="0" noProof="0" dirty="0">
                <a:ln>
                  <a:noFill/>
                </a:ln>
                <a:solidFill>
                  <a:srgbClr val="0033CC"/>
                </a:solidFill>
                <a:effectLst/>
                <a:uLnTx/>
                <a:uFillTx/>
                <a:latin typeface="Calibri Light" panose="020F0302020204030204"/>
                <a:ea typeface="+mn-ea"/>
                <a:cs typeface="+mn-cs"/>
              </a:rPr>
              <a:t>**As a learning from this incident and ensure continual improvement review risk management ( HEMP)  against the questions</a:t>
            </a:r>
            <a:endParaRPr kumimoji="0" lang="en-GB" altLang="en-US" sz="10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l" defTabSz="914400" rtl="0" eaLnBrk="0" fontAlgn="base" latinLnBrk="0" hangingPunct="0">
              <a:lnSpc>
                <a:spcPct val="100000"/>
              </a:lnSpc>
              <a:spcBef>
                <a:spcPct val="0"/>
              </a:spcBef>
              <a:spcAft>
                <a:spcPct val="0"/>
              </a:spcAft>
              <a:buClrTx/>
              <a:buSzTx/>
              <a:buFontTx/>
              <a:buNone/>
              <a:tabLst>
                <a:tab pos="107950" algn="l"/>
              </a:tabLst>
              <a:defRPr/>
            </a:pPr>
            <a:endParaRPr kumimoji="0" lang="en-US" altLang="en-US" sz="4000" b="0" i="0" u="none" strike="noStrike" kern="1200" cap="none" spc="0" normalizeH="0" baseline="0" noProof="0" dirty="0">
              <a:ln>
                <a:noFill/>
              </a:ln>
              <a:solidFill>
                <a:prstClr val="black"/>
              </a:solidFill>
              <a:effectLst/>
              <a:uLnTx/>
              <a:uFillTx/>
              <a:latin typeface="Calibri Light" panose="020F0302020204030204"/>
              <a:ea typeface="+mn-ea"/>
              <a:cs typeface="+mn-cs"/>
            </a:endParaRPr>
          </a:p>
        </p:txBody>
      </p:sp>
      <p:sp>
        <p:nvSpPr>
          <p:cNvPr id="6" name="Title 2"/>
          <p:cNvSpPr>
            <a:spLocks noGrp="1"/>
          </p:cNvSpPr>
          <p:nvPr>
            <p:ph type="title"/>
          </p:nvPr>
        </p:nvSpPr>
        <p:spPr>
          <a:xfrm>
            <a:off x="365459" y="0"/>
            <a:ext cx="11826540" cy="801238"/>
          </a:xfrm>
          <a:solidFill>
            <a:srgbClr val="FFC000"/>
          </a:solidFill>
        </p:spPr>
        <p:txBody>
          <a:bodyPr>
            <a:noAutofit/>
          </a:bodyPr>
          <a:lstStyle/>
          <a:p>
            <a:pPr algn="ctr"/>
            <a:r>
              <a:rPr lang="en-GB" sz="2800" dirty="0"/>
              <a:t>Learning From Incident  </a:t>
            </a:r>
            <a:br>
              <a:rPr lang="en-GB" sz="2800" dirty="0"/>
            </a:br>
            <a:r>
              <a:rPr lang="en-GB" sz="2800" b="1" dirty="0"/>
              <a:t>Awareness Alert </a:t>
            </a:r>
          </a:p>
        </p:txBody>
      </p:sp>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rPr>
              <a:t>2</a:t>
            </a: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3" name="Footer Placeholder 2"/>
          <p:cNvSpPr>
            <a:spLocks noGrp="1"/>
          </p:cNvSpPr>
          <p:nvPr>
            <p:ph type="ftr" sz="quarter" idx="11"/>
          </p:nvPr>
        </p:nvSpPr>
        <p:spPr/>
        <p: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1200" cap="none" spc="0" normalizeH="0" baseline="0" noProof="0" dirty="0">
                <a:ln>
                  <a:noFill/>
                </a:ln>
                <a:solidFill>
                  <a:srgbClr val="58595B"/>
                </a:solidFill>
                <a:effectLst/>
                <a:uLnTx/>
                <a:uFillTx/>
                <a:latin typeface="Calibri Light" panose="020F0302020204030204"/>
                <a:ea typeface="Times New Roman" panose="02020603050405020304" pitchFamily="18" charset="0"/>
                <a:cs typeface="+mn-cs"/>
              </a:rPr>
              <a:t>For more information: please contact MSE3 team directly</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endParaRPr>
          </a:p>
        </p:txBody>
      </p:sp>
      <p:sp>
        <p:nvSpPr>
          <p:cNvPr id="7" name="Date Placeholder 6"/>
          <p:cNvSpPr>
            <a:spLocks noGrp="1"/>
          </p:cNvSpPr>
          <p:nvPr>
            <p:ph type="dt" sz="half" idx="10"/>
          </p:nvPr>
        </p:nvSpPr>
        <p:spPr>
          <a:xfrm>
            <a:off x="838200" y="6356351"/>
            <a:ext cx="2743200" cy="365125"/>
          </a:xfr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tint val="75000"/>
                  </a:prstClr>
                </a:solidFill>
                <a:effectLst/>
                <a:uLnTx/>
                <a:uFillTx/>
                <a:latin typeface="Calibri" panose="020F0502020204030204"/>
                <a:ea typeface="+mn-ea"/>
                <a:cs typeface="+mn-cs"/>
              </a:rPr>
              <a:t>V 2 (2020)</a:t>
            </a:r>
          </a:p>
        </p:txBody>
      </p:sp>
      <p:sp>
        <p:nvSpPr>
          <p:cNvPr id="4" name="TextBox 3">
            <a:extLst>
              <a:ext uri="{FF2B5EF4-FFF2-40B4-BE49-F238E27FC236}">
                <a16:creationId xmlns:a16="http://schemas.microsoft.com/office/drawing/2014/main" id="{5518060A-80D1-43E0-AE43-C8850F9534CF}"/>
              </a:ext>
            </a:extLst>
          </p:cNvPr>
          <p:cNvSpPr txBox="1"/>
          <p:nvPr/>
        </p:nvSpPr>
        <p:spPr>
          <a:xfrm>
            <a:off x="2818614" y="1018095"/>
            <a:ext cx="184731"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54048150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MVI N332 Simulation (callouts)">
            <a:hlinkClick r:id="" action="ppaction://media"/>
            <a:extLst>
              <a:ext uri="{FF2B5EF4-FFF2-40B4-BE49-F238E27FC236}">
                <a16:creationId xmlns:a16="http://schemas.microsoft.com/office/drawing/2014/main" id="{41F5C5BF-58E9-472B-B260-3CCC39B2CCC5}"/>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744663" y="1420272"/>
            <a:ext cx="8702675" cy="4351338"/>
          </a:xfrm>
        </p:spPr>
      </p:pic>
      <p:sp>
        <p:nvSpPr>
          <p:cNvPr id="7" name="Title 2">
            <a:extLst>
              <a:ext uri="{FF2B5EF4-FFF2-40B4-BE49-F238E27FC236}">
                <a16:creationId xmlns:a16="http://schemas.microsoft.com/office/drawing/2014/main" id="{704AD7E7-06E7-4A85-A468-033A024E921E}"/>
              </a:ext>
            </a:extLst>
          </p:cNvPr>
          <p:cNvSpPr>
            <a:spLocks noGrp="1"/>
          </p:cNvSpPr>
          <p:nvPr>
            <p:ph type="title"/>
          </p:nvPr>
        </p:nvSpPr>
        <p:spPr>
          <a:xfrm>
            <a:off x="365459" y="0"/>
            <a:ext cx="11826540" cy="801238"/>
          </a:xfrm>
          <a:solidFill>
            <a:srgbClr val="FFC000"/>
          </a:solidFill>
        </p:spPr>
        <p:txBody>
          <a:bodyPr>
            <a:noAutofit/>
          </a:bodyPr>
          <a:lstStyle/>
          <a:p>
            <a:pPr algn="ctr"/>
            <a:r>
              <a:rPr lang="en-GB" sz="2800" dirty="0"/>
              <a:t>Learning From Incident  </a:t>
            </a:r>
            <a:br>
              <a:rPr lang="en-GB" sz="2800" dirty="0"/>
            </a:br>
            <a:r>
              <a:rPr lang="en-GB" sz="2800" b="1" dirty="0"/>
              <a:t>Simulation Video </a:t>
            </a:r>
          </a:p>
        </p:txBody>
      </p:sp>
    </p:spTree>
    <p:extLst>
      <p:ext uri="{BB962C8B-B14F-4D97-AF65-F5344CB8AC3E}">
        <p14:creationId xmlns:p14="http://schemas.microsoft.com/office/powerpoint/2010/main" val="475515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8933" fill="hold"/>
                                        <p:tgtEl>
                                          <p:spTgt spid="8"/>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8"/>
                </p:tgtEl>
              </p:cMediaNode>
            </p:video>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8"/>
                                        </p:tgtEl>
                                      </p:cBhvr>
                                    </p:cmd>
                                  </p:childTnLst>
                                </p:cTn>
                              </p:par>
                            </p:childTnLst>
                          </p:cTn>
                        </p:par>
                      </p:childTnLst>
                    </p:cTn>
                  </p:par>
                </p:childTnLst>
              </p:cTn>
              <p:nextCondLst>
                <p:cond evt="onClick" delay="0">
                  <p:tgtEl>
                    <p:spTgt spid="8"/>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26655C5906BC345BE36D3E92AA5827E" ma:contentTypeVersion="5" ma:contentTypeDescription="Create a new document." ma:contentTypeScope="" ma:versionID="6870c65ab8c8336b6ebd4435727fb199">
  <xsd:schema xmlns:xsd="http://www.w3.org/2001/XMLSchema" xmlns:xs="http://www.w3.org/2001/XMLSchema" xmlns:p="http://schemas.microsoft.com/office/2006/metadata/properties" xmlns:ns1="http://schemas.microsoft.com/sharepoint/v3" xmlns:ns2="9d51eac6-a7d5-47f5-a119-63d146adb134" targetNamespace="http://schemas.microsoft.com/office/2006/metadata/properties" ma:root="true" ma:fieldsID="583d4c3cb9818ee969a664e99fb67258" ns1:_="" ns2:_="">
    <xsd:import namespace="http://schemas.microsoft.com/sharepoint/v3"/>
    <xsd:import namespace="9d51eac6-a7d5-47f5-a119-63d146adb134"/>
    <xsd:element name="properties">
      <xsd:complexType>
        <xsd:sequence>
          <xsd:element name="documentManagement">
            <xsd:complexType>
              <xsd:all>
                <xsd:element ref="ns1:PublishingStartDate" minOccurs="0"/>
                <xsd:element ref="ns1:PublishingExpirationDate" minOccurs="0"/>
                <xsd:element ref="ns2: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internalName="PublishingStartDate">
      <xsd:simpleType>
        <xsd:restriction base="dms:Unknown"/>
      </xsd:simpleType>
    </xsd:element>
    <xsd:element name="PublishingExpirationDate" ma:index="9" nillable="true" ma:displayName="Scheduling End Dat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9d51eac6-a7d5-47f5-a119-63d146adb134"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Props1.xml><?xml version="1.0" encoding="utf-8"?>
<ds:datastoreItem xmlns:ds="http://schemas.openxmlformats.org/officeDocument/2006/customXml" ds:itemID="{6C917D8C-7F92-4136-8B4D-7AC138601BEA}"/>
</file>

<file path=customXml/itemProps2.xml><?xml version="1.0" encoding="utf-8"?>
<ds:datastoreItem xmlns:ds="http://schemas.openxmlformats.org/officeDocument/2006/customXml" ds:itemID="{5643A46C-72B3-4012-8CB2-E0E23D8B71D1}">
  <ds:schemaRefs>
    <ds:schemaRef ds:uri="http://schemas.microsoft.com/sharepoint/v3/contenttype/forms"/>
  </ds:schemaRefs>
</ds:datastoreItem>
</file>

<file path=customXml/itemProps3.xml><?xml version="1.0" encoding="utf-8"?>
<ds:datastoreItem xmlns:ds="http://schemas.openxmlformats.org/officeDocument/2006/customXml" ds:itemID="{ECEB1FCF-0E89-482E-A62E-598FF58845D8}">
  <ds:schemaRefs>
    <ds:schemaRef ds:uri="http://purl.org/dc/elements/1.1/"/>
    <ds:schemaRef ds:uri="http://schemas.microsoft.com/office/2006/documentManagement/types"/>
    <ds:schemaRef ds:uri="http://schemas.microsoft.com/office/infopath/2007/PartnerControls"/>
    <ds:schemaRef ds:uri="http://www.w3.org/XML/1998/namespace"/>
    <ds:schemaRef ds:uri="http://purl.org/dc/terms/"/>
    <ds:schemaRef ds:uri="http://schemas.openxmlformats.org/package/2006/metadata/core-properties"/>
    <ds:schemaRef ds:uri="http://schemas.microsoft.com/sharepoint/v3"/>
    <ds:schemaRef ds:uri="http://schemas.microsoft.com/office/2006/metadata/properties"/>
    <ds:schemaRef ds:uri="http://purl.org/dc/dcmitype/"/>
  </ds:schemaRefs>
</ds:datastoreItem>
</file>

<file path=docProps/app.xml><?xml version="1.0" encoding="utf-8"?>
<Properties xmlns="http://schemas.openxmlformats.org/officeDocument/2006/extended-properties" xmlns:vt="http://schemas.openxmlformats.org/officeDocument/2006/docPropsVTypes">
  <TotalTime>2194</TotalTime>
  <Words>732</Words>
  <Application>Microsoft Office PowerPoint</Application>
  <PresentationFormat>Widescreen</PresentationFormat>
  <Paragraphs>75</Paragraphs>
  <Slides>3</Slides>
  <Notes>2</Notes>
  <HiddenSlides>0</HiddenSlides>
  <MMClips>1</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3</vt:i4>
      </vt:variant>
    </vt:vector>
  </HeadingPairs>
  <TitlesOfParts>
    <vt:vector size="12" baseType="lpstr">
      <vt:lpstr>Arial</vt:lpstr>
      <vt:lpstr>Calibri</vt:lpstr>
      <vt:lpstr>Calibri Light</vt:lpstr>
      <vt:lpstr>Cambria</vt:lpstr>
      <vt:lpstr>Gill Sans</vt:lpstr>
      <vt:lpstr>Gill Sans Light</vt:lpstr>
      <vt:lpstr>Tahoma</vt:lpstr>
      <vt:lpstr>Times New Roman</vt:lpstr>
      <vt:lpstr>Office Theme</vt:lpstr>
      <vt:lpstr>Learning From Incident   Awareness Alert </vt:lpstr>
      <vt:lpstr>Learning From Incident   Awareness Alert </vt:lpstr>
      <vt:lpstr>Learning From Incident   Simulation Video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nazar@umsoman.com</dc:creator>
  <cp:lastModifiedBy>Balushi, Sumaiya MSE36</cp:lastModifiedBy>
  <cp:revision>140</cp:revision>
  <dcterms:created xsi:type="dcterms:W3CDTF">2018-09-24T07:27:56Z</dcterms:created>
  <dcterms:modified xsi:type="dcterms:W3CDTF">2022-05-30T11:50:14Z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0x010100E26655C5906BC345BE36D3E92AA5827E</vt:lpwstr>
  </property>
</Properties>
</file>